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4388"/>
            <a:ext cx="5354638" cy="40147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7236" y="5086643"/>
            <a:ext cx="6057527" cy="481873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6043" cy="5350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spc="-1" smtClean="0">
                <a:solidFill>
                  <a:srgbClr val="000000"/>
                </a:solidFill>
                <a:latin typeface="Tempora LGC Uni"/>
              </a:rPr>
              <a:t>&lt;верхний колонтитул&gt;</a:t>
            </a:r>
            <a:endParaRPr lang="ru-RU" sz="1400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85956" y="0"/>
            <a:ext cx="3286043" cy="5350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r>
              <a:rPr lang="ru-RU" smtClean="0"/>
              <a:t>&lt;дата/время&gt;</a:t>
            </a:r>
            <a:endParaRPr lang="ru-RU"/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73646"/>
            <a:ext cx="3286043" cy="5350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r>
              <a:rPr lang="ru-RU" smtClean="0"/>
              <a:t>&lt;нижний колонтитул&gt;</a:t>
            </a:r>
            <a:endParaRPr lang="ru-RU"/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85956" y="10173646"/>
            <a:ext cx="3286043" cy="5350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fld id="{F9FA4CCD-A9CF-44F0-A2F3-71016F3964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40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346" indent="-216346" algn="l" defTabSz="914400" rtl="0" eaLnBrk="1" latinLnBrk="0" hangingPunct="1"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2338" y="746125"/>
            <a:ext cx="4956175" cy="3717925"/>
          </a:xfrm>
          <a:prstGeom prst="rect">
            <a:avLst/>
          </a:prstGeom>
          <a:ln w="0">
            <a:noFill/>
          </a:ln>
        </p:spPr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80430" y="4722462"/>
            <a:ext cx="5438036" cy="446320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sldNum" idx="7"/>
          </p:nvPr>
        </p:nvSpPr>
        <p:spPr>
          <a:xfrm>
            <a:off x="3856134" y="9442038"/>
            <a:ext cx="2941321" cy="48785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2338" y="746125"/>
            <a:ext cx="4957762" cy="3717925"/>
          </a:xfrm>
          <a:prstGeom prst="rect">
            <a:avLst/>
          </a:prstGeom>
          <a:ln w="0">
            <a:noFill/>
          </a:ln>
        </p:spPr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80430" y="4722462"/>
            <a:ext cx="5438036" cy="446320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sldNum" idx="8"/>
          </p:nvPr>
        </p:nvSpPr>
        <p:spPr>
          <a:xfrm>
            <a:off x="3856134" y="9442038"/>
            <a:ext cx="2941321" cy="48785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2338" y="746125"/>
            <a:ext cx="4957762" cy="3717925"/>
          </a:xfrm>
          <a:prstGeom prst="rect">
            <a:avLst/>
          </a:prstGeom>
          <a:ln w="0">
            <a:noFill/>
          </a:ln>
        </p:spPr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80430" y="4722462"/>
            <a:ext cx="5438036" cy="446320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sldNum" idx="9"/>
          </p:nvPr>
        </p:nvSpPr>
        <p:spPr>
          <a:xfrm>
            <a:off x="3856134" y="9442038"/>
            <a:ext cx="2941321" cy="48785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2338" y="746125"/>
            <a:ext cx="4957762" cy="3717925"/>
          </a:xfrm>
          <a:prstGeom prst="rect">
            <a:avLst/>
          </a:prstGeom>
          <a:ln w="0">
            <a:noFill/>
          </a:ln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80430" y="4722462"/>
            <a:ext cx="5438036" cy="446320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sldNum" idx="10"/>
          </p:nvPr>
        </p:nvSpPr>
        <p:spPr>
          <a:xfrm>
            <a:off x="3856134" y="9442038"/>
            <a:ext cx="2941321" cy="48785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2338" y="746125"/>
            <a:ext cx="4957762" cy="3717925"/>
          </a:xfrm>
          <a:prstGeom prst="rect">
            <a:avLst/>
          </a:prstGeom>
          <a:ln w="0">
            <a:noFill/>
          </a:ln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0430" y="4722462"/>
            <a:ext cx="5438036" cy="446320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sldNum" idx="11"/>
          </p:nvPr>
        </p:nvSpPr>
        <p:spPr>
          <a:xfrm>
            <a:off x="3856134" y="9442038"/>
            <a:ext cx="2941321" cy="48785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DC001E2-B03B-4D5B-AE2F-7F99B93D02A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C586708-8E56-4C00-89C2-EE342C1D60C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58AD9F6-BD3A-4F32-9900-E41F07DCF6E9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4390720-8ECB-41E0-8E55-CAE93BF1A2BF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6302C12-98C9-4063-8CDD-D63B38A575C5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85EAD86-494C-4974-9DD5-B68943DD322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7EA832F-39F5-406F-BC15-15DC570C325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7EC78CD-6630-4190-A219-D4A9BB80798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A6753AC-66E3-4396-96AF-4A4CDA501E3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2677987-71D4-4EE9-93EC-D0B68F5A743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AEF27D1-668B-4C8B-A103-E14851C5EBB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D5485D9-2D18-4BB6-9988-9DB27FB8AC8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85760" cy="35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  <a:ea typeface="DejaVu Sans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24000" cy="35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pos="0" algn="l"/>
              </a:tabLst>
            </a:pPr>
            <a:fld id="{F9CFDD9C-1DB6-4B1E-BA3F-64DDA595C143}" type="slidenum"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24000" cy="35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"/>
          <p:cNvPicPr/>
          <p:nvPr/>
        </p:nvPicPr>
        <p:blipFill>
          <a:blip r:embed="rId3"/>
          <a:stretch/>
        </p:blipFill>
        <p:spPr>
          <a:xfrm>
            <a:off x="1080000" y="3632040"/>
            <a:ext cx="2709000" cy="1767960"/>
          </a:xfrm>
          <a:prstGeom prst="rect">
            <a:avLst/>
          </a:prstGeom>
          <a:ln w="0">
            <a:noFill/>
          </a:ln>
        </p:spPr>
      </p:pic>
      <p:grpSp>
        <p:nvGrpSpPr>
          <p:cNvPr id="48" name="Группа 1"/>
          <p:cNvGrpSpPr/>
          <p:nvPr/>
        </p:nvGrpSpPr>
        <p:grpSpPr>
          <a:xfrm>
            <a:off x="107280" y="98640"/>
            <a:ext cx="8973720" cy="1395360"/>
            <a:chOff x="107280" y="98640"/>
            <a:chExt cx="8973720" cy="1395360"/>
          </a:xfrm>
        </p:grpSpPr>
        <p:sp>
          <p:nvSpPr>
            <p:cNvPr id="49" name="Заголовок 5"/>
            <p:cNvSpPr/>
            <p:nvPr/>
          </p:nvSpPr>
          <p:spPr>
            <a:xfrm>
              <a:off x="1624680" y="190440"/>
              <a:ext cx="6989400" cy="1053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Северо-Западное управление </a:t>
              </a:r>
              <a:r>
                <a:rPr sz="2000"/>
                <a:t/>
              </a:r>
              <a:br>
                <a:rPr sz="2000"/>
              </a:b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Ростехнадзора </a:t>
              </a:r>
              <a:endParaRPr lang="ru-RU" sz="20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50" name="Прямая соединительная линия 7"/>
            <p:cNvCxnSpPr/>
            <p:nvPr/>
          </p:nvCxnSpPr>
          <p:spPr>
            <a:xfrm>
              <a:off x="107280" y="1407600"/>
              <a:ext cx="8974080" cy="972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51" name="Прямая соединительная линия 8"/>
            <p:cNvCxnSpPr/>
            <p:nvPr/>
          </p:nvCxnSpPr>
          <p:spPr>
            <a:xfrm>
              <a:off x="107280" y="1484640"/>
              <a:ext cx="8974080" cy="972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52" name="Picture 2"/>
            <p:cNvPicPr/>
            <p:nvPr/>
          </p:nvPicPr>
          <p:blipFill>
            <a:blip r:embed="rId4"/>
            <a:stretch/>
          </p:blipFill>
          <p:spPr>
            <a:xfrm>
              <a:off x="565920" y="98640"/>
              <a:ext cx="907920" cy="11455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3" name="Прямоугольник 11"/>
          <p:cNvSpPr/>
          <p:nvPr/>
        </p:nvSpPr>
        <p:spPr>
          <a:xfrm>
            <a:off x="1260000" y="1631160"/>
            <a:ext cx="6831000" cy="296859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ДОКЛАД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Заместителя начальника отдела по надзору за тепловыми энергоустановками и энергосбережения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/>
            </a:r>
            <a:b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</a:b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Северо-Западного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управления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Ростехнадзора</a:t>
            </a:r>
            <a:endParaRPr lang="ru-RU" sz="1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Литвина Михаила Валерьевича</a:t>
            </a:r>
            <a:endParaRPr lang="ru-RU" sz="1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defTabSz="914400">
              <a:lnSpc>
                <a:spcPct val="90000"/>
              </a:lnSpc>
            </a:pPr>
            <a:endParaRPr lang="ru-RU" sz="40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90000"/>
              </a:lnSpc>
            </a:pPr>
            <a:endParaRPr lang="ru-RU" sz="40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1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4" name="Rectangle 21"/>
          <p:cNvSpPr/>
          <p:nvPr/>
        </p:nvSpPr>
        <p:spPr>
          <a:xfrm>
            <a:off x="95040" y="5368320"/>
            <a:ext cx="8954640" cy="14716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960" tIns="65160" rIns="129960" bIns="6516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«Изменения в Федеральный закон от 27.07.2010 № 190-ФЗ </a:t>
            </a:r>
            <a:r>
              <a:rPr sz="2000"/>
              <a:t/>
            </a:r>
            <a:br>
              <a:rPr sz="2000"/>
            </a:b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«О теплоснабжении»</a:t>
            </a:r>
            <a:endParaRPr lang="ru-RU" sz="2000" b="1" strike="noStrike" spc="-1">
              <a:solidFill>
                <a:srgbClr val="000000"/>
              </a:solidFill>
              <a:latin typeface="Times New Roman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26 ноября 2024 года</a:t>
            </a:r>
            <a:endParaRPr lang="ru-RU" sz="16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Санкт-Петербург</a:t>
            </a:r>
            <a:endParaRPr lang="ru-RU" sz="1600" b="0" strike="noStrike" spc="-1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55" name="Picture 6"/>
          <p:cNvPicPr/>
          <p:nvPr/>
        </p:nvPicPr>
        <p:blipFill>
          <a:blip r:embed="rId5"/>
          <a:stretch/>
        </p:blipFill>
        <p:spPr>
          <a:xfrm>
            <a:off x="5400000" y="3645360"/>
            <a:ext cx="2676960" cy="1754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1"/>
          <p:cNvGrpSpPr/>
          <p:nvPr/>
        </p:nvGrpSpPr>
        <p:grpSpPr>
          <a:xfrm>
            <a:off x="107280" y="98640"/>
            <a:ext cx="8973720" cy="1395360"/>
            <a:chOff x="107280" y="98640"/>
            <a:chExt cx="8973720" cy="1395360"/>
          </a:xfrm>
        </p:grpSpPr>
        <p:sp>
          <p:nvSpPr>
            <p:cNvPr id="57" name="Заголовок 5"/>
            <p:cNvSpPr/>
            <p:nvPr/>
          </p:nvSpPr>
          <p:spPr>
            <a:xfrm>
              <a:off x="1624680" y="190440"/>
              <a:ext cx="6989400" cy="1053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Северо-Западное управление </a:t>
              </a:r>
              <a:r>
                <a:rPr sz="2000"/>
                <a:t/>
              </a:r>
              <a:br>
                <a:rPr sz="2000"/>
              </a:b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Ростехнадзора </a:t>
              </a:r>
              <a:endParaRPr lang="ru-RU" sz="20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58" name="Прямая соединительная линия 7"/>
            <p:cNvCxnSpPr/>
            <p:nvPr/>
          </p:nvCxnSpPr>
          <p:spPr>
            <a:xfrm>
              <a:off x="107280" y="1407600"/>
              <a:ext cx="8974080" cy="972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59" name="Прямая соединительная линия 8"/>
            <p:cNvCxnSpPr/>
            <p:nvPr/>
          </p:nvCxnSpPr>
          <p:spPr>
            <a:xfrm>
              <a:off x="107280" y="1484640"/>
              <a:ext cx="8974080" cy="972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60" name="Picture 2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7920" cy="11455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1" name="Прямоугольник 10"/>
          <p:cNvSpPr/>
          <p:nvPr/>
        </p:nvSpPr>
        <p:spPr>
          <a:xfrm>
            <a:off x="4356000" y="6381360"/>
            <a:ext cx="4562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			</a:t>
            </a: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2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2" name="TextBox 2"/>
          <p:cNvSpPr/>
          <p:nvPr/>
        </p:nvSpPr>
        <p:spPr>
          <a:xfrm>
            <a:off x="360000" y="1800000"/>
            <a:ext cx="8468640" cy="447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Федеральный закон от 27.07.2010 № 190-ФЗ «О теплоснабжении»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Федеральный закон устанавливает правовые основы экономических отношений, возникающих в связи с производством, передачей, потреблением тепловой энергии, тепловой мощности, теплоносителя с использованием систем теплоснабжения, созданием, функционированием и развитием таких систем, а также определяет полномочия органов государственной власти, органов местного самоуправления по регулированию и контролю в сфере теплоснабжения, права и обязанности потребителей тепловой энергии, теплоснабжающих организаций, теплосетевых организаций, владельцев тепловых сетей, не являющихся теплосетевыми организациями.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Федеральным законом от 08.08.2024 № 311 </a:t>
            </a:r>
            <a:r>
              <a:rPr sz="1800"/>
              <a:t/>
            </a:r>
            <a:br>
              <a:rPr sz="1800"/>
            </a:b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«О внесении изменений в Федеральный закон «О теплоснабжении» и отдельные законодательные акты Российской Федерации»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Изменения в Федеральный закон вступят в силу с 01.03.2025 года 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2"/>
          <p:cNvGrpSpPr/>
          <p:nvPr/>
        </p:nvGrpSpPr>
        <p:grpSpPr>
          <a:xfrm>
            <a:off x="107280" y="98640"/>
            <a:ext cx="8973720" cy="1395360"/>
            <a:chOff x="107280" y="98640"/>
            <a:chExt cx="8973720" cy="1395360"/>
          </a:xfrm>
        </p:grpSpPr>
        <p:sp>
          <p:nvSpPr>
            <p:cNvPr id="64" name="Заголовок 1"/>
            <p:cNvSpPr/>
            <p:nvPr/>
          </p:nvSpPr>
          <p:spPr>
            <a:xfrm>
              <a:off x="1624680" y="190440"/>
              <a:ext cx="6989400" cy="1053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Северо-Западное управление </a:t>
              </a:r>
              <a:r>
                <a:rPr sz="2000"/>
                <a:t/>
              </a:r>
              <a:br>
                <a:rPr sz="2000"/>
              </a:b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Ростехнадзора </a:t>
              </a:r>
              <a:endParaRPr lang="ru-RU" sz="20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65" name="Прямая соединительная линия 1"/>
            <p:cNvCxnSpPr/>
            <p:nvPr/>
          </p:nvCxnSpPr>
          <p:spPr>
            <a:xfrm>
              <a:off x="107280" y="1407600"/>
              <a:ext cx="8974080" cy="972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66" name="Прямая соединительная линия 2"/>
            <p:cNvCxnSpPr/>
            <p:nvPr/>
          </p:nvCxnSpPr>
          <p:spPr>
            <a:xfrm>
              <a:off x="107280" y="1484640"/>
              <a:ext cx="8974080" cy="972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67" name="Picture 1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7920" cy="11455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8" name="Прямоугольник 1"/>
          <p:cNvSpPr/>
          <p:nvPr/>
        </p:nvSpPr>
        <p:spPr>
          <a:xfrm>
            <a:off x="4356000" y="6381360"/>
            <a:ext cx="4562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			</a:t>
            </a: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4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9" name="TextBox 1"/>
          <p:cNvSpPr/>
          <p:nvPr/>
        </p:nvSpPr>
        <p:spPr>
          <a:xfrm>
            <a:off x="360000" y="1863000"/>
            <a:ext cx="8468640" cy="457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Основные изменения внесенные в закон «О теплоснабжении»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Расширены полномочия Правительства Российской Федерации в сфере теплоснабжения - добавлено «утверждение правил организации теплоснабжения, включая критерии надежности теплоснабжения потребителей».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6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Дополнены условия договорных взаимоотношений по договору  теплоснабжения - установлена необходимость проведения мероприятий по наладке тепловых сетей, внутридомовых сетей и теплопотребляющих установок.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endParaRPr lang="ru-RU" sz="6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Дополнен перечень профилактических мероприятий при осуществлении федерального государственного энергетического надзора в сфере теплоснабжения такими мероприятиями как консультирование и профилактический визит.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6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Изменена статья 20 «Проверка готовности к отопительному периоду» Федерального закона от 27.07.2010 № 190-ФЗ «О теплоснабжении». 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6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buClr>
                <a:srgbClr val="000000"/>
              </a:buClr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«Правила оценки готовности к отопительному периоду» будут заменены на «Правила обеспечения готовности к отопительному периоду» и «Порядок проведения оценки обеспечения готовности к отопительному периоду».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Группа 3"/>
          <p:cNvGrpSpPr/>
          <p:nvPr/>
        </p:nvGrpSpPr>
        <p:grpSpPr>
          <a:xfrm>
            <a:off x="107280" y="98640"/>
            <a:ext cx="8973720" cy="1395360"/>
            <a:chOff x="107280" y="98640"/>
            <a:chExt cx="8973720" cy="1395360"/>
          </a:xfrm>
        </p:grpSpPr>
        <p:sp>
          <p:nvSpPr>
            <p:cNvPr id="71" name="Заголовок 2"/>
            <p:cNvSpPr/>
            <p:nvPr/>
          </p:nvSpPr>
          <p:spPr>
            <a:xfrm>
              <a:off x="1624680" y="190440"/>
              <a:ext cx="6989400" cy="1053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Северо-Западное управление </a:t>
              </a:r>
              <a:r>
                <a:rPr sz="2000"/>
                <a:t/>
              </a:r>
              <a:br>
                <a:rPr sz="2000"/>
              </a:b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Ростехнадзора </a:t>
              </a:r>
              <a:endParaRPr lang="ru-RU" sz="20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72" name="Прямая соединительная линия 5"/>
            <p:cNvCxnSpPr/>
            <p:nvPr/>
          </p:nvCxnSpPr>
          <p:spPr>
            <a:xfrm>
              <a:off x="107280" y="1407600"/>
              <a:ext cx="8974080" cy="972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73" name="Прямая соединительная линия 6"/>
            <p:cNvCxnSpPr/>
            <p:nvPr/>
          </p:nvCxnSpPr>
          <p:spPr>
            <a:xfrm>
              <a:off x="107280" y="1484640"/>
              <a:ext cx="8974080" cy="972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74" name="Picture 5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7920" cy="11455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5" name="Прямоугольник 2"/>
          <p:cNvSpPr/>
          <p:nvPr/>
        </p:nvSpPr>
        <p:spPr>
          <a:xfrm>
            <a:off x="4356000" y="6381360"/>
            <a:ext cx="456228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				</a:t>
            </a:r>
            <a:r>
              <a:rPr lang="ru-RU" sz="1600" b="0" strike="noStrike" spc="-1">
                <a:solidFill>
                  <a:srgbClr val="BFBFBF"/>
                </a:solidFill>
                <a:latin typeface="Times New Roman"/>
                <a:ea typeface="DejaVu Sans"/>
              </a:rPr>
              <a:t>Слайд 3</a:t>
            </a:r>
            <a:endParaRPr lang="ru-RU" sz="16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6" name="TextBox 3"/>
          <p:cNvSpPr/>
          <p:nvPr/>
        </p:nvSpPr>
        <p:spPr>
          <a:xfrm>
            <a:off x="360000" y="2520000"/>
            <a:ext cx="8468640" cy="4205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1. Изменен перечень лиц, которые должны обеспечить готовность к отопительному периоду.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2. Законодательно закреплена необходимость выполнения требований промышленной безопасности при подготовке к отопительному периоду.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3. Установлена административная ответственность за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неустранение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нарушений, указанных в акте, содержащем оценку обеспечения готовности к отопительному периоду для за неполучения акта готовности  для лиц, которые должны обеспечить готовность к отопительному периоду.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/>
            <a:endParaRPr lang="ru-RU" sz="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4. В проекте «Порядка проведения оценки обеспечения готовности к отопительному периоду» предусмотрена оценка готовности к отопительному периоду с применением оценочных листов с определением уровень готовности к отопительному периоду, с использованием индексов готовности к работе в отопительный период. Индексы готовности объектов предполагаются к определению расчетным способом в соответствии с формулами.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95000" y="1620000"/>
            <a:ext cx="8325000" cy="849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Статья 20 «Проверка готовности к отопительному периоду» Федерального закона от 27.07.2010 № 190-ФЗ «О теплоснабжении»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Группа 5"/>
          <p:cNvGrpSpPr/>
          <p:nvPr/>
        </p:nvGrpSpPr>
        <p:grpSpPr>
          <a:xfrm>
            <a:off x="107280" y="98640"/>
            <a:ext cx="8973720" cy="1395360"/>
            <a:chOff x="107280" y="98640"/>
            <a:chExt cx="8973720" cy="1395360"/>
          </a:xfrm>
        </p:grpSpPr>
        <p:sp>
          <p:nvSpPr>
            <p:cNvPr id="79" name="Заголовок 4"/>
            <p:cNvSpPr/>
            <p:nvPr/>
          </p:nvSpPr>
          <p:spPr>
            <a:xfrm>
              <a:off x="1624680" y="190440"/>
              <a:ext cx="6989400" cy="1053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Северо-Западное управление </a:t>
              </a:r>
              <a:r>
                <a:rPr sz="2000"/>
                <a:t/>
              </a:r>
              <a:br>
                <a:rPr sz="2000"/>
              </a:b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Ростехнадзора </a:t>
              </a:r>
              <a:endParaRPr lang="ru-RU" sz="20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80" name="Прямая соединительная линия 9"/>
            <p:cNvCxnSpPr/>
            <p:nvPr/>
          </p:nvCxnSpPr>
          <p:spPr>
            <a:xfrm>
              <a:off x="107280" y="1407600"/>
              <a:ext cx="8974080" cy="972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81" name="Прямая соединительная линия 11"/>
            <p:cNvCxnSpPr/>
            <p:nvPr/>
          </p:nvCxnSpPr>
          <p:spPr>
            <a:xfrm>
              <a:off x="107280" y="1484640"/>
              <a:ext cx="8974080" cy="972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82" name="Picture 8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7920" cy="11455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3" name="Прямоугольник 5"/>
          <p:cNvSpPr/>
          <p:nvPr/>
        </p:nvSpPr>
        <p:spPr>
          <a:xfrm>
            <a:off x="4356000" y="6381360"/>
            <a:ext cx="4562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			</a:t>
            </a: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5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95000" y="1620000"/>
            <a:ext cx="832500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Оценка готовности муниципальных образований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85" name="Таблица 84"/>
          <p:cNvGraphicFramePr/>
          <p:nvPr>
            <p:extLst>
              <p:ext uri="{D42A27DB-BD31-4B8C-83A1-F6EECF244321}">
                <p14:modId xmlns:p14="http://schemas.microsoft.com/office/powerpoint/2010/main" val="1164261347"/>
              </p:ext>
            </p:extLst>
          </p:nvPr>
        </p:nvGraphicFramePr>
        <p:xfrm>
          <a:off x="286560" y="2182320"/>
          <a:ext cx="8775360" cy="3536040"/>
        </p:xfrm>
        <a:graphic>
          <a:graphicData uri="http://schemas.openxmlformats.org/drawingml/2006/table">
            <a:tbl>
              <a:tblPr/>
              <a:tblGrid>
                <a:gridCol w="4704840"/>
                <a:gridCol w="407052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Требования по готовности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Редакция с 01.03.2025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Действующая редакция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33024">
                <a:tc gridSpan="2">
                  <a:txBody>
                    <a:bodyPr/>
                    <a:lstStyle/>
                    <a:p>
                      <a:endParaRPr lang="ru-RU" sz="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64680">
                <a:tc>
                  <a:txBody>
                    <a:bodyPr/>
                    <a:lstStyle/>
                    <a:p>
                      <a:pPr algn="just"/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Наличие порядка (плана) действий по ликвидации последствий аварийных ситуаций в сфере теплоснабжения в муниципальном образовании с публикацией на официальном сайте муниципального образования в информационно-телекоммуникационной сети «Интернет». 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Наличие плана действий по ликвидации последствий аварийных ситуаций с применением электронного моделирования аварийных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ситуаций.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64680">
                <a:tc>
                  <a:txBody>
                    <a:bodyPr/>
                    <a:lstStyle/>
                    <a:p>
                      <a:pPr algn="just"/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Наличие утвержденной актуализированной схемы теплоснабжения.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Наличие системы мониторинга состояния системы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теплоснабжения.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0062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Обеспечение подготовки к отопительному периоду бесхозяйных объектов теплоснабжения, с не определенной организацией по содержанию и обслуживанию.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Наличие механизма оперативно-диспетчерского управления в системе теплоснабжения.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547640" y="188640"/>
            <a:ext cx="7129440" cy="984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800" b="1" strike="noStrike" spc="-1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Федеральная служба по экологическому,  технологическому и атомному надзору </a:t>
            </a: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87" name="Прямая соединительная линия 10"/>
          <p:cNvCxnSpPr/>
          <p:nvPr/>
        </p:nvCxnSpPr>
        <p:spPr>
          <a:xfrm>
            <a:off x="0" y="1412640"/>
            <a:ext cx="9153720" cy="972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pic>
        <p:nvPicPr>
          <p:cNvPr id="88" name="Picture 2"/>
          <p:cNvPicPr/>
          <p:nvPr/>
        </p:nvPicPr>
        <p:blipFill>
          <a:blip r:embed="rId2"/>
          <a:stretch/>
        </p:blipFill>
        <p:spPr>
          <a:xfrm>
            <a:off x="467640" y="188640"/>
            <a:ext cx="926280" cy="1070280"/>
          </a:xfrm>
          <a:prstGeom prst="rect">
            <a:avLst/>
          </a:prstGeom>
          <a:ln w="0">
            <a:noFill/>
          </a:ln>
        </p:spPr>
      </p:pic>
      <p:sp>
        <p:nvSpPr>
          <p:cNvPr id="89" name="Прямоугольник 3"/>
          <p:cNvSpPr/>
          <p:nvPr/>
        </p:nvSpPr>
        <p:spPr>
          <a:xfrm>
            <a:off x="882720" y="3421440"/>
            <a:ext cx="783900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spcBef>
                <a:spcPts val="2999"/>
              </a:spcBef>
            </a:pPr>
            <a:r>
              <a:rPr lang="ru-RU" sz="60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Спасибо за внимание</a:t>
            </a:r>
            <a:r>
              <a:rPr lang="en-US" sz="60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!</a:t>
            </a:r>
            <a:endParaRPr lang="ru-RU" sz="6000" b="0" strike="noStrike" spc="-1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90" name="Picture 2"/>
          <p:cNvPicPr/>
          <p:nvPr/>
        </p:nvPicPr>
        <p:blipFill>
          <a:blip r:embed="rId3"/>
          <a:stretch/>
        </p:blipFill>
        <p:spPr>
          <a:xfrm>
            <a:off x="1043640" y="1772640"/>
            <a:ext cx="2252520" cy="1825560"/>
          </a:xfrm>
          <a:prstGeom prst="rect">
            <a:avLst/>
          </a:prstGeom>
          <a:ln w="0">
            <a:noFill/>
          </a:ln>
        </p:spPr>
      </p:pic>
      <p:pic>
        <p:nvPicPr>
          <p:cNvPr id="91" name="Picture 3"/>
          <p:cNvPicPr/>
          <p:nvPr/>
        </p:nvPicPr>
        <p:blipFill>
          <a:blip r:embed="rId4"/>
          <a:stretch/>
        </p:blipFill>
        <p:spPr>
          <a:xfrm>
            <a:off x="5724000" y="4536720"/>
            <a:ext cx="2179440" cy="1819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497</Words>
  <Application>Microsoft Office PowerPoint</Application>
  <PresentationFormat>Экран (4:3)</PresentationFormat>
  <Paragraphs>54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Федеральная служба по экологическому,  технологическому и атомному надзору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Бугоркова Инна Николаевна</dc:creator>
  <dc:description/>
  <cp:lastModifiedBy>Литвин Михаил Валерьевич</cp:lastModifiedBy>
  <cp:revision>721</cp:revision>
  <cp:lastPrinted>2024-11-11T09:20:17Z</cp:lastPrinted>
  <dcterms:created xsi:type="dcterms:W3CDTF">2016-11-28T10:39:00Z</dcterms:created>
  <dcterms:modified xsi:type="dcterms:W3CDTF">2024-11-11T10:19:46Z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996495B25A474EA8AAE15617C5A43B5F_12</vt:lpwstr>
  </property>
  <property fmtid="{D5CDD505-2E9C-101B-9397-08002B2CF9AE}" pid="3" name="KSOProductBuildVer">
    <vt:lpwstr>1049-12.2.0.13266</vt:lpwstr>
  </property>
  <property fmtid="{D5CDD505-2E9C-101B-9397-08002B2CF9AE}" pid="4" name="Notes">
    <vt:i4>7</vt:i4>
  </property>
  <property fmtid="{D5CDD505-2E9C-101B-9397-08002B2CF9AE}" pid="5" name="PresentationFormat">
    <vt:lpwstr>Экран (4:3)</vt:lpwstr>
  </property>
  <property fmtid="{D5CDD505-2E9C-101B-9397-08002B2CF9AE}" pid="6" name="Slides">
    <vt:i4>17</vt:i4>
  </property>
</Properties>
</file>